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60" r:id="rId2"/>
    <p:sldId id="261" r:id="rId3"/>
    <p:sldId id="268" r:id="rId4"/>
    <p:sldId id="267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</a:t>
            </a:r>
            <a:r>
              <a:rPr lang="en-US" dirty="0" smtClean="0"/>
              <a:t>Nov 6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582714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 </a:t>
            </a:r>
            <a:r>
              <a:rPr lang="en-US" b="1" dirty="0" smtClean="0"/>
              <a:t>A 1.50 kg pail is pulled upward with a rope with an acceleration of 1.35 m/s</a:t>
            </a:r>
            <a:r>
              <a:rPr lang="en-US" b="1" baseline="30000" dirty="0" smtClean="0"/>
              <a:t>2</a:t>
            </a:r>
            <a:r>
              <a:rPr lang="en-US" b="1" dirty="0" smtClean="0"/>
              <a:t>. What is the tension in the rope?</a:t>
            </a:r>
            <a:endParaRPr lang="en-US" b="1" dirty="0" smtClean="0"/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r>
              <a:rPr lang="en-US" b="1" dirty="0" smtClean="0">
                <a:sym typeface="Euclid Extra" panose="02050502000505020303" pitchFamily="18" charset="2"/>
              </a:rPr>
              <a:t>Today’s Objective: Second Law Problem Solving (frictionless)</a:t>
            </a: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endParaRPr lang="en-US" b="1" dirty="0" smtClean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8478982" y="4165707"/>
            <a:ext cx="27709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out </a:t>
            </a:r>
            <a:r>
              <a:rPr lang="en-US" dirty="0" smtClean="0"/>
              <a:t>Second Law Worksheet for HMK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Agenda,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2.2 Forces</a:t>
            </a:r>
          </a:p>
          <a:p>
            <a:pPr lvl="1"/>
            <a:r>
              <a:rPr lang="en-US" b="1" dirty="0" smtClean="0"/>
              <a:t>Second Law Problems (frictionless)</a:t>
            </a:r>
          </a:p>
          <a:p>
            <a:r>
              <a:rPr lang="en-US" b="1" dirty="0"/>
              <a:t>Agenda </a:t>
            </a:r>
          </a:p>
          <a:p>
            <a:pPr lvl="1"/>
            <a:r>
              <a:rPr lang="en-US" b="1" dirty="0" smtClean="0"/>
              <a:t>Homework </a:t>
            </a:r>
            <a:r>
              <a:rPr lang="en-US" b="1" dirty="0" smtClean="0"/>
              <a:t>review on WB</a:t>
            </a:r>
          </a:p>
          <a:p>
            <a:pPr lvl="1"/>
            <a:r>
              <a:rPr lang="en-US" b="1" dirty="0" smtClean="0"/>
              <a:t>Another Sample </a:t>
            </a:r>
            <a:r>
              <a:rPr lang="en-US" b="1" dirty="0" smtClean="0"/>
              <a:t>problem</a:t>
            </a:r>
          </a:p>
          <a:p>
            <a:pPr lvl="1"/>
            <a:r>
              <a:rPr lang="en-US" b="1" dirty="0" smtClean="0"/>
              <a:t>Extra Second Law Practice in WB groups</a:t>
            </a:r>
            <a:endParaRPr lang="en-US" b="1" dirty="0" smtClean="0"/>
          </a:p>
          <a:p>
            <a:pPr lvl="1"/>
            <a:endParaRPr lang="en-US" b="1" dirty="0" smtClean="0"/>
          </a:p>
          <a:p>
            <a:r>
              <a:rPr lang="en-US" b="1" dirty="0" smtClean="0"/>
              <a:t>Assignment</a:t>
            </a:r>
            <a:r>
              <a:rPr lang="en-US" b="1" dirty="0" smtClean="0"/>
              <a:t>: </a:t>
            </a:r>
            <a:endParaRPr lang="en-US" b="1" dirty="0" smtClean="0"/>
          </a:p>
          <a:p>
            <a:pPr lvl="1"/>
            <a:r>
              <a:rPr lang="en-US" b="1" dirty="0" smtClean="0"/>
              <a:t>Extra Second Law Practice #23 - 32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Second Law 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215173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1) Draw the system. Label with masses and Forces and any other data.</a:t>
            </a:r>
          </a:p>
          <a:p>
            <a:r>
              <a:rPr lang="en-US" b="1" dirty="0" smtClean="0"/>
              <a:t>2) Choose the body of interest (to be treated as a point mass) and a frame of reference.</a:t>
            </a:r>
          </a:p>
          <a:p>
            <a:r>
              <a:rPr lang="en-US" b="1" dirty="0" smtClean="0"/>
              <a:t>3) Draw the Free Body Diagram, including all forces acting on the body of interest. Include the direction for each.</a:t>
            </a:r>
          </a:p>
          <a:p>
            <a:r>
              <a:rPr lang="en-US" b="1" dirty="0" smtClean="0"/>
              <a:t>4) Resolve all forces at an angle into their x and y components.</a:t>
            </a:r>
          </a:p>
          <a:p>
            <a:r>
              <a:rPr lang="en-US" b="1" dirty="0" smtClean="0"/>
              <a:t>5) Write the expression for the net force in each dimension </a:t>
            </a:r>
            <a:r>
              <a:rPr lang="en-US" b="1" dirty="0"/>
              <a:t>(</a:t>
            </a:r>
            <a:r>
              <a:rPr lang="en-US" b="1" dirty="0" err="1"/>
              <a:t>F</a:t>
            </a:r>
            <a:r>
              <a:rPr lang="en-US" b="1" baseline="-25000" dirty="0" err="1"/>
              <a:t>net,x</a:t>
            </a:r>
            <a:r>
              <a:rPr lang="en-US" b="1" dirty="0"/>
              <a:t> =</a:t>
            </a:r>
            <a:r>
              <a:rPr lang="en-US" b="1" dirty="0" smtClean="0"/>
              <a:t> Right – left, </a:t>
            </a:r>
            <a:r>
              <a:rPr lang="en-US" b="1" dirty="0" err="1"/>
              <a:t>F</a:t>
            </a:r>
            <a:r>
              <a:rPr lang="en-US" b="1" baseline="-25000" dirty="0" err="1"/>
              <a:t>nety</a:t>
            </a:r>
            <a:r>
              <a:rPr lang="en-US" b="1" dirty="0"/>
              <a:t> = Up </a:t>
            </a:r>
            <a:r>
              <a:rPr lang="en-US" b="1" dirty="0" smtClean="0"/>
              <a:t>– down)</a:t>
            </a:r>
          </a:p>
          <a:p>
            <a:r>
              <a:rPr lang="en-US" b="1" dirty="0" smtClean="0"/>
              <a:t>6) Write the second law equation for each dimension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net,x</a:t>
            </a:r>
            <a:r>
              <a:rPr lang="en-US" b="1" dirty="0" smtClean="0"/>
              <a:t> = ma</a:t>
            </a:r>
            <a:r>
              <a:rPr lang="en-US" b="1" baseline="-25000" dirty="0" smtClean="0"/>
              <a:t>x  </a:t>
            </a:r>
            <a:r>
              <a:rPr lang="en-US" b="1" dirty="0" err="1" smtClean="0"/>
              <a:t>F</a:t>
            </a:r>
            <a:r>
              <a:rPr lang="en-US" b="1" baseline="-25000" dirty="0" err="1" smtClean="0"/>
              <a:t>nety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smtClean="0"/>
              <a:t>ma</a:t>
            </a:r>
            <a:r>
              <a:rPr lang="en-US" b="1" baseline="-25000" dirty="0" smtClean="0"/>
              <a:t>y</a:t>
            </a:r>
          </a:p>
          <a:p>
            <a:r>
              <a:rPr lang="en-US" b="1" dirty="0" smtClean="0"/>
              <a:t>7) (Opt first or last step) Connect to kinematics through acceleration.</a:t>
            </a: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768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2</a:t>
            </a:r>
            <a:r>
              <a:rPr lang="en-US" baseline="30000" dirty="0" smtClean="0"/>
              <a:t>nd</a:t>
            </a:r>
            <a:r>
              <a:rPr lang="en-US" dirty="0" smtClean="0"/>
              <a:t> Law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Determine the three tensions.   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804" y="2603500"/>
            <a:ext cx="2976562" cy="225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How do you know whether to set </a:t>
            </a:r>
            <a:r>
              <a:rPr lang="en-US" b="1" dirty="0" err="1" smtClean="0">
                <a:sym typeface="Euclid Extra" panose="02050502000505020303" pitchFamily="18" charset="2"/>
              </a:rPr>
              <a:t>F</a:t>
            </a:r>
            <a:r>
              <a:rPr lang="en-US" b="1" baseline="-25000" dirty="0" err="1" smtClean="0">
                <a:sym typeface="Euclid Extra" panose="02050502000505020303" pitchFamily="18" charset="2"/>
              </a:rPr>
              <a:t>net</a:t>
            </a:r>
            <a:r>
              <a:rPr lang="en-US" b="1" dirty="0" smtClean="0">
                <a:sym typeface="Euclid Extra" panose="02050502000505020303" pitchFamily="18" charset="2"/>
              </a:rPr>
              <a:t> = 0 </a:t>
            </a:r>
            <a:r>
              <a:rPr lang="en-US" b="1" dirty="0">
                <a:sym typeface="Euclid Extra" panose="02050502000505020303" pitchFamily="18" charset="2"/>
              </a:rPr>
              <a:t>or </a:t>
            </a:r>
            <a:r>
              <a:rPr lang="en-US" b="1" dirty="0" err="1">
                <a:sym typeface="Euclid Extra" panose="02050502000505020303" pitchFamily="18" charset="2"/>
              </a:rPr>
              <a:t>F</a:t>
            </a:r>
            <a:r>
              <a:rPr lang="en-US" b="1" baseline="-25000" dirty="0" err="1">
                <a:sym typeface="Euclid Extra" panose="02050502000505020303" pitchFamily="18" charset="2"/>
              </a:rPr>
              <a:t>net</a:t>
            </a:r>
            <a:r>
              <a:rPr lang="en-US" b="1" dirty="0">
                <a:sym typeface="Euclid Extra" panose="02050502000505020303" pitchFamily="18" charset="2"/>
              </a:rPr>
              <a:t> = </a:t>
            </a:r>
            <a:r>
              <a:rPr lang="en-US" b="1" dirty="0" smtClean="0">
                <a:sym typeface="Euclid Extra" panose="02050502000505020303" pitchFamily="18" charset="2"/>
              </a:rPr>
              <a:t>ma?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</a:t>
            </a:r>
            <a:r>
              <a:rPr lang="en-US" b="1" dirty="0" smtClean="0"/>
              <a:t>Due?  </a:t>
            </a:r>
            <a:r>
              <a:rPr lang="en-US" b="1" dirty="0" smtClean="0"/>
              <a:t>(Pending assignments to complete.)</a:t>
            </a:r>
          </a:p>
          <a:p>
            <a:pPr lvl="1"/>
            <a:r>
              <a:rPr lang="en-US" b="1" dirty="0" smtClean="0"/>
              <a:t>Complete </a:t>
            </a:r>
            <a:r>
              <a:rPr lang="en-US" b="1" dirty="0" smtClean="0"/>
              <a:t>Extra 2</a:t>
            </a:r>
            <a:r>
              <a:rPr lang="en-US" b="1" baseline="30000" dirty="0" smtClean="0"/>
              <a:t>nd</a:t>
            </a:r>
            <a:r>
              <a:rPr lang="en-US" b="1" dirty="0" smtClean="0"/>
              <a:t> Law Practice #23 – 32 </a:t>
            </a:r>
            <a:endParaRPr lang="en-US" sz="1900" b="1" dirty="0" smtClean="0"/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Read p57-75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30601</TotalTime>
  <Words>289</Words>
  <Application>Microsoft Office PowerPoint</Application>
  <PresentationFormat>Widescreen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Euclid Extra</vt:lpstr>
      <vt:lpstr>Wingdings 3</vt:lpstr>
      <vt:lpstr>Ion Boardroom</vt:lpstr>
      <vt:lpstr>Physics 1 –  Nov 6, 2018</vt:lpstr>
      <vt:lpstr>Agenda, Assignment</vt:lpstr>
      <vt:lpstr>Typical Second Law Problem Solving</vt:lpstr>
      <vt:lpstr>Sample 2nd Law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238</cp:revision>
  <dcterms:created xsi:type="dcterms:W3CDTF">2015-08-11T02:33:52Z</dcterms:created>
  <dcterms:modified xsi:type="dcterms:W3CDTF">2018-11-06T14:44:47Z</dcterms:modified>
</cp:coreProperties>
</file>